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70" r:id="rId10"/>
    <p:sldId id="269" r:id="rId11"/>
    <p:sldId id="271" r:id="rId12"/>
    <p:sldId id="268" r:id="rId13"/>
    <p:sldId id="267" r:id="rId14"/>
  </p:sldIdLst>
  <p:sldSz cx="12712700" cy="7924800"/>
  <p:notesSz cx="12712700" cy="79248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998" y="-708"/>
      </p:cViewPr>
      <p:guideLst>
        <p:guide orient="horz" pos="2496"/>
        <p:guide pos="40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&lt;верхний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A1848EAA-CD92-4304-A1B5-B753D2F979A4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1669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971925" y="593725"/>
            <a:ext cx="4768850" cy="2971800"/>
          </a:xfrm>
          <a:prstGeom prst="rect">
            <a:avLst/>
          </a:prstGeom>
          <a:ln w="0">
            <a:noFill/>
          </a:ln>
        </p:spPr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1271520" y="3763800"/>
            <a:ext cx="10169280" cy="3566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sldNum" idx="19"/>
          </p:nvPr>
        </p:nvSpPr>
        <p:spPr>
          <a:xfrm>
            <a:off x="7201080" y="7527960"/>
            <a:ext cx="5508360" cy="394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2933D53-AC65-4207-9316-9D421794DF40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971880" y="593640"/>
            <a:ext cx="4768560" cy="2971440"/>
          </a:xfrm>
          <a:prstGeom prst="rect">
            <a:avLst/>
          </a:prstGeom>
          <a:ln w="0">
            <a:noFill/>
          </a:ln>
        </p:spPr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1271520" y="3763800"/>
            <a:ext cx="10169280" cy="3566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sldNum" idx="20"/>
          </p:nvPr>
        </p:nvSpPr>
        <p:spPr>
          <a:xfrm>
            <a:off x="7201080" y="7527960"/>
            <a:ext cx="5508360" cy="394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2B2A668-11DE-4326-B2E6-346CEC3CAACA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4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971880" y="593640"/>
            <a:ext cx="4768560" cy="2971440"/>
          </a:xfrm>
          <a:prstGeom prst="rect">
            <a:avLst/>
          </a:prstGeom>
          <a:ln w="0">
            <a:noFill/>
          </a:ln>
        </p:spPr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1271520" y="3763800"/>
            <a:ext cx="10169280" cy="3566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sldNum" idx="21"/>
          </p:nvPr>
        </p:nvSpPr>
        <p:spPr>
          <a:xfrm>
            <a:off x="7201080" y="7527960"/>
            <a:ext cx="5508360" cy="394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55229FC-1B94-4E4A-9010-86D0D44191BD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5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g object 16"/>
          <p:cNvPicPr/>
          <p:nvPr/>
        </p:nvPicPr>
        <p:blipFill>
          <a:blip r:embed="rId2"/>
          <a:stretch/>
        </p:blipFill>
        <p:spPr>
          <a:xfrm>
            <a:off x="0" y="0"/>
            <a:ext cx="12716640" cy="7921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954000" y="2456640"/>
            <a:ext cx="10810800" cy="42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/>
          <a:p>
            <a:pPr indent="0">
              <a:buNone/>
            </a:pPr>
            <a:r>
              <a:rPr lang="ru-RU" sz="2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ftr" idx="1"/>
          </p:nvPr>
        </p:nvSpPr>
        <p:spPr>
          <a:xfrm>
            <a:off x="4324320" y="7369920"/>
            <a:ext cx="4069800" cy="2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3"/>
          <p:cNvSpPr>
            <a:spLocks noGrp="1"/>
          </p:cNvSpPr>
          <p:nvPr>
            <p:ph type="dt" idx="2"/>
          </p:nvPr>
        </p:nvSpPr>
        <p:spPr>
          <a:xfrm>
            <a:off x="636120" y="7369920"/>
            <a:ext cx="2925000" cy="2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sldNum" idx="3"/>
          </p:nvPr>
        </p:nvSpPr>
        <p:spPr>
          <a:xfrm>
            <a:off x="9157680" y="7369920"/>
            <a:ext cx="2925000" cy="2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8156A6B-F872-413C-996A-49F7EED9E8D1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635400" y="1854360"/>
            <a:ext cx="11440800" cy="459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g object 16"/>
          <p:cNvPicPr/>
          <p:nvPr/>
        </p:nvPicPr>
        <p:blipFill>
          <a:blip r:embed="rId2"/>
          <a:stretch/>
        </p:blipFill>
        <p:spPr>
          <a:xfrm>
            <a:off x="0" y="0"/>
            <a:ext cx="12716640" cy="7921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461240" y="165600"/>
            <a:ext cx="11253600" cy="43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2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7287120" y="3892320"/>
            <a:ext cx="5263920" cy="2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4324320" y="7369920"/>
            <a:ext cx="4069800" cy="2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dt" idx="5"/>
          </p:nvPr>
        </p:nvSpPr>
        <p:spPr>
          <a:xfrm>
            <a:off x="636120" y="7369920"/>
            <a:ext cx="2925000" cy="2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9157680" y="7369920"/>
            <a:ext cx="2925000" cy="2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A4A91B6-BECD-4AE0-8D21-D3FD5A4ABA1C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g object 16"/>
          <p:cNvPicPr/>
          <p:nvPr/>
        </p:nvPicPr>
        <p:blipFill>
          <a:blip r:embed="rId2"/>
          <a:stretch/>
        </p:blipFill>
        <p:spPr>
          <a:xfrm>
            <a:off x="0" y="0"/>
            <a:ext cx="12716640" cy="7921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461240" y="165600"/>
            <a:ext cx="11253600" cy="43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2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36120" y="1822680"/>
            <a:ext cx="5532480" cy="262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6550560" y="1822680"/>
            <a:ext cx="5532480" cy="262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</a:p>
        </p:txBody>
      </p:sp>
      <p:sp>
        <p:nvSpPr>
          <p:cNvPr id="16" name="PlaceHolder 4"/>
          <p:cNvSpPr>
            <a:spLocks noGrp="1"/>
          </p:cNvSpPr>
          <p:nvPr>
            <p:ph type="ftr" idx="7"/>
          </p:nvPr>
        </p:nvSpPr>
        <p:spPr>
          <a:xfrm>
            <a:off x="4324320" y="7369920"/>
            <a:ext cx="4069800" cy="2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5"/>
          <p:cNvSpPr>
            <a:spLocks noGrp="1"/>
          </p:cNvSpPr>
          <p:nvPr>
            <p:ph type="dt" idx="8"/>
          </p:nvPr>
        </p:nvSpPr>
        <p:spPr>
          <a:xfrm>
            <a:off x="636120" y="7369920"/>
            <a:ext cx="2925000" cy="2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6"/>
          <p:cNvSpPr>
            <a:spLocks noGrp="1"/>
          </p:cNvSpPr>
          <p:nvPr>
            <p:ph type="sldNum" idx="9"/>
          </p:nvPr>
        </p:nvSpPr>
        <p:spPr>
          <a:xfrm>
            <a:off x="9157680" y="7369920"/>
            <a:ext cx="2925000" cy="2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582F955-DDEB-4BC1-955E-1B4A4757239A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g object 16"/>
          <p:cNvPicPr/>
          <p:nvPr/>
        </p:nvPicPr>
        <p:blipFill>
          <a:blip r:embed="rId2"/>
          <a:stretch/>
        </p:blipFill>
        <p:spPr>
          <a:xfrm>
            <a:off x="0" y="0"/>
            <a:ext cx="12716640" cy="7921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461240" y="165600"/>
            <a:ext cx="11253600" cy="43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2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21" name="PlaceHolder 2"/>
          <p:cNvSpPr>
            <a:spLocks noGrp="1"/>
          </p:cNvSpPr>
          <p:nvPr>
            <p:ph type="ftr" idx="10"/>
          </p:nvPr>
        </p:nvSpPr>
        <p:spPr>
          <a:xfrm>
            <a:off x="4324320" y="7369920"/>
            <a:ext cx="4069800" cy="2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2" name="PlaceHolder 3"/>
          <p:cNvSpPr>
            <a:spLocks noGrp="1"/>
          </p:cNvSpPr>
          <p:nvPr>
            <p:ph type="dt" idx="11"/>
          </p:nvPr>
        </p:nvSpPr>
        <p:spPr>
          <a:xfrm>
            <a:off x="636120" y="7369920"/>
            <a:ext cx="2925000" cy="2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sldNum" idx="12"/>
          </p:nvPr>
        </p:nvSpPr>
        <p:spPr>
          <a:xfrm>
            <a:off x="9157680" y="7369920"/>
            <a:ext cx="2925000" cy="2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D6A51DA-EE34-4662-8663-69A3F8AD3D25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g object 16"/>
          <p:cNvPicPr/>
          <p:nvPr/>
        </p:nvPicPr>
        <p:blipFill>
          <a:blip r:embed="rId2"/>
          <a:stretch/>
        </p:blipFill>
        <p:spPr>
          <a:xfrm>
            <a:off x="0" y="0"/>
            <a:ext cx="12716640" cy="7921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" name="PlaceHolder 1"/>
          <p:cNvSpPr>
            <a:spLocks noGrp="1"/>
          </p:cNvSpPr>
          <p:nvPr>
            <p:ph type="ftr" idx="13"/>
          </p:nvPr>
        </p:nvSpPr>
        <p:spPr>
          <a:xfrm>
            <a:off x="4324320" y="7369920"/>
            <a:ext cx="4069800" cy="2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6" name="PlaceHolder 2"/>
          <p:cNvSpPr>
            <a:spLocks noGrp="1"/>
          </p:cNvSpPr>
          <p:nvPr>
            <p:ph type="dt" idx="14"/>
          </p:nvPr>
        </p:nvSpPr>
        <p:spPr>
          <a:xfrm>
            <a:off x="636120" y="7369920"/>
            <a:ext cx="2925000" cy="2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sldNum" idx="15"/>
          </p:nvPr>
        </p:nvSpPr>
        <p:spPr>
          <a:xfrm>
            <a:off x="9157680" y="7369920"/>
            <a:ext cx="2925000" cy="2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C6DF4E9-FA05-4C2D-A120-32DEAC154DB4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460279323?ysclid=mfpebeajks699974441" TargetMode="External"/><Relationship Id="rId2" Type="http://schemas.openxmlformats.org/officeDocument/2006/relationships/hyperlink" Target="https://sh1-vologda-r19.gosweb.gosuslugi.ru/svedeniya-ob-obrazovatelnoy-organizatsii/dokumenty/dokumenty-all_77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pk.edu35.ru/vsosh/kollektsiya-olimpiadnykh-zadanij" TargetMode="External"/><Relationship Id="rId2" Type="http://schemas.openxmlformats.org/officeDocument/2006/relationships/hyperlink" Target="https://edu.sirius.online/#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limpiada.ru/article/721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8"/>
          <p:cNvSpPr/>
          <p:nvPr/>
        </p:nvSpPr>
        <p:spPr>
          <a:xfrm>
            <a:off x="10374840" y="2263680"/>
            <a:ext cx="1241640" cy="56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16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91"/>
              </a:spcBef>
            </a:pPr>
            <a:r>
              <a:rPr lang="ru-RU" sz="22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2</a:t>
            </a:r>
            <a:r>
              <a:rPr lang="ru-RU" sz="2200" b="1" u="none" strike="noStrike" spc="-20">
                <a:solidFill>
                  <a:srgbClr val="FFFFFF"/>
                </a:solidFill>
                <a:effectLst/>
                <a:uFillTx/>
                <a:latin typeface="Arial"/>
              </a:rPr>
              <a:t> </a:t>
            </a:r>
            <a:r>
              <a:rPr lang="ru-RU" sz="2200" b="1" u="none" strike="noStrike" spc="-26">
                <a:solidFill>
                  <a:srgbClr val="FFFFFF"/>
                </a:solidFill>
                <a:effectLst/>
                <a:uFillTx/>
                <a:latin typeface="Arial"/>
              </a:rPr>
              <a:t>399</a:t>
            </a:r>
            <a:endParaRPr lang="ru-RU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26"/>
              </a:spcBef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факты</a:t>
            </a:r>
            <a:r>
              <a:rPr lang="ru-RU" sz="1400" b="0" u="none" strike="noStrike" spc="-6">
                <a:solidFill>
                  <a:srgbClr val="FFFFFF"/>
                </a:solidFill>
                <a:effectLst/>
                <a:uFillTx/>
                <a:latin typeface="Arial"/>
              </a:rPr>
              <a:t> </a:t>
            </a:r>
            <a:r>
              <a:rPr lang="ru-RU" sz="1400" b="0" u="none" strike="noStrike" spc="-11">
                <a:solidFill>
                  <a:srgbClr val="FFFFFF"/>
                </a:solidFill>
                <a:effectLst/>
                <a:uFillTx/>
                <a:latin typeface="Arial"/>
              </a:rPr>
              <a:t>участия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object 16"/>
          <p:cNvSpPr/>
          <p:nvPr/>
        </p:nvSpPr>
        <p:spPr>
          <a:xfrm>
            <a:off x="8200440" y="3267360"/>
            <a:ext cx="1270440" cy="56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880" r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96"/>
              </a:spcBef>
            </a:pPr>
            <a:r>
              <a:rPr lang="ru-RU" sz="22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80</a:t>
            </a:r>
            <a:r>
              <a:rPr lang="ru-RU" sz="2200" b="1" u="none" strike="noStrike" spc="-20">
                <a:solidFill>
                  <a:srgbClr val="FFFFFF"/>
                </a:solidFill>
                <a:effectLst/>
                <a:uFillTx/>
                <a:latin typeface="Arial"/>
              </a:rPr>
              <a:t> </a:t>
            </a:r>
            <a:r>
              <a:rPr lang="ru-RU" sz="22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–</a:t>
            </a:r>
            <a:r>
              <a:rPr lang="ru-RU" sz="2200" b="1" u="none" strike="noStrike" spc="-20">
                <a:solidFill>
                  <a:srgbClr val="FFFFFF"/>
                </a:solidFill>
                <a:effectLst/>
                <a:uFillTx/>
                <a:latin typeface="Arial"/>
              </a:rPr>
              <a:t> 4,9%</a:t>
            </a:r>
            <a:endParaRPr lang="ru-RU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1840">
              <a:lnSpc>
                <a:spcPct val="100000"/>
              </a:lnSpc>
              <a:spcBef>
                <a:spcPts val="20"/>
              </a:spcBef>
            </a:pPr>
            <a:r>
              <a:rPr lang="ru-RU" sz="1400" b="1" u="none" strike="noStrike" spc="-11">
                <a:solidFill>
                  <a:srgbClr val="FFFFFF"/>
                </a:solidFill>
                <a:effectLst/>
                <a:uFillTx/>
                <a:latin typeface="Arial"/>
              </a:rPr>
              <a:t>победителей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object 18"/>
          <p:cNvSpPr/>
          <p:nvPr/>
        </p:nvSpPr>
        <p:spPr>
          <a:xfrm>
            <a:off x="10190520" y="4228920"/>
            <a:ext cx="1581480" cy="56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16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91"/>
              </a:spcBef>
            </a:pPr>
            <a:r>
              <a:rPr lang="ru-RU" sz="2200" b="1" u="none" strike="noStrike" spc="-26">
                <a:solidFill>
                  <a:srgbClr val="FFFFFF"/>
                </a:solidFill>
                <a:effectLst/>
                <a:uFillTx/>
                <a:latin typeface="Arial"/>
              </a:rPr>
              <a:t>409</a:t>
            </a:r>
            <a:endParaRPr lang="ru-RU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дипломы</a:t>
            </a:r>
            <a:r>
              <a:rPr lang="ru-RU" sz="1400" b="0" u="none" strike="noStrike" spc="-26">
                <a:solidFill>
                  <a:srgbClr val="FFFFFF"/>
                </a:solidFill>
                <a:effectLst/>
                <a:uFillTx/>
                <a:latin typeface="Arial"/>
              </a:rPr>
              <a:t> </a:t>
            </a:r>
            <a:r>
              <a:rPr lang="ru-RU" sz="1400" b="0" u="none" strike="noStrike" spc="-11">
                <a:solidFill>
                  <a:srgbClr val="FFFFFF"/>
                </a:solidFill>
                <a:effectLst/>
                <a:uFillTx/>
                <a:latin typeface="Arial"/>
              </a:rPr>
              <a:t>призеров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7" name="object 44"/>
          <p:cNvGrpSpPr/>
          <p:nvPr/>
        </p:nvGrpSpPr>
        <p:grpSpPr>
          <a:xfrm>
            <a:off x="0" y="39600"/>
            <a:ext cx="12716640" cy="685440"/>
            <a:chOff x="0" y="39600"/>
            <a:chExt cx="12716640" cy="685440"/>
          </a:xfrm>
        </p:grpSpPr>
        <p:sp>
          <p:nvSpPr>
            <p:cNvPr id="38" name="object 45"/>
            <p:cNvSpPr/>
            <p:nvPr/>
          </p:nvSpPr>
          <p:spPr>
            <a:xfrm>
              <a:off x="0" y="44280"/>
              <a:ext cx="12716640" cy="676080"/>
            </a:xfrm>
            <a:custGeom>
              <a:avLst/>
              <a:gdLst>
                <a:gd name="textAreaLeft" fmla="*/ 0 w 12716640"/>
                <a:gd name="textAreaRight" fmla="*/ 12717000 w 12716640"/>
                <a:gd name="textAreaTop" fmla="*/ 0 h 676080"/>
                <a:gd name="textAreaBottom" fmla="*/ 676440 h 676080"/>
              </a:gdLst>
              <a:ahLst/>
              <a:cxnLst/>
              <a:rect l="textAreaLeft" t="textAreaTop" r="textAreaRight" b="textAreaBottom"/>
              <a:pathLst>
                <a:path w="12717145" h="676275">
                  <a:moveTo>
                    <a:pt x="12717018" y="0"/>
                  </a:moveTo>
                  <a:lnTo>
                    <a:pt x="0" y="0"/>
                  </a:lnTo>
                  <a:lnTo>
                    <a:pt x="0" y="676262"/>
                  </a:lnTo>
                  <a:lnTo>
                    <a:pt x="12717018" y="676262"/>
                  </a:lnTo>
                  <a:lnTo>
                    <a:pt x="12717018" y="0"/>
                  </a:lnTo>
                  <a:close/>
                </a:path>
              </a:pathLst>
            </a:custGeom>
            <a:solidFill>
              <a:srgbClr val="A86FD3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" name="object 46"/>
            <p:cNvSpPr/>
            <p:nvPr/>
          </p:nvSpPr>
          <p:spPr>
            <a:xfrm>
              <a:off x="0" y="44280"/>
              <a:ext cx="12716640" cy="676080"/>
            </a:xfrm>
            <a:custGeom>
              <a:avLst/>
              <a:gdLst>
                <a:gd name="textAreaLeft" fmla="*/ 0 w 12716640"/>
                <a:gd name="textAreaRight" fmla="*/ 12717000 w 12716640"/>
                <a:gd name="textAreaTop" fmla="*/ 0 h 676080"/>
                <a:gd name="textAreaBottom" fmla="*/ 676440 h 676080"/>
              </a:gdLst>
              <a:ahLst/>
              <a:cxnLst/>
              <a:rect l="textAreaLeft" t="textAreaTop" r="textAreaRight" b="textAreaBottom"/>
              <a:pathLst>
                <a:path w="12717145" h="676275">
                  <a:moveTo>
                    <a:pt x="0" y="676262"/>
                  </a:moveTo>
                  <a:lnTo>
                    <a:pt x="12717018" y="676262"/>
                  </a:lnTo>
                  <a:lnTo>
                    <a:pt x="12717018" y="0"/>
                  </a:lnTo>
                  <a:lnTo>
                    <a:pt x="0" y="0"/>
                  </a:lnTo>
                  <a:lnTo>
                    <a:pt x="0" y="676262"/>
                  </a:lnTo>
                  <a:close/>
                </a:path>
              </a:pathLst>
            </a:custGeom>
            <a:noFill/>
            <a:ln w="3175">
              <a:solidFill>
                <a:srgbClr val="F1F1F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0" name="object 48"/>
            <p:cNvSpPr/>
            <p:nvPr/>
          </p:nvSpPr>
          <p:spPr>
            <a:xfrm>
              <a:off x="72000" y="39600"/>
              <a:ext cx="1384560" cy="685440"/>
            </a:xfrm>
            <a:custGeom>
              <a:avLst/>
              <a:gdLst>
                <a:gd name="textAreaLeft" fmla="*/ 0 w 1384560"/>
                <a:gd name="textAreaRight" fmla="*/ 1384920 w 1384560"/>
                <a:gd name="textAreaTop" fmla="*/ 0 h 685440"/>
                <a:gd name="textAreaBottom" fmla="*/ 685800 h 685440"/>
              </a:gdLst>
              <a:ahLst/>
              <a:cxnLst/>
              <a:rect l="textAreaLeft" t="textAreaTop" r="textAreaRight" b="textAreaBottom"/>
              <a:pathLst>
                <a:path w="1384935" h="685800">
                  <a:moveTo>
                    <a:pt x="0" y="685787"/>
                  </a:moveTo>
                  <a:lnTo>
                    <a:pt x="1384808" y="685787"/>
                  </a:lnTo>
                  <a:lnTo>
                    <a:pt x="1384808" y="0"/>
                  </a:lnTo>
                  <a:lnTo>
                    <a:pt x="0" y="0"/>
                  </a:lnTo>
                  <a:lnTo>
                    <a:pt x="0" y="685787"/>
                  </a:lnTo>
                  <a:close/>
                </a:path>
              </a:pathLst>
            </a:custGeom>
            <a:noFill/>
            <a:ln w="9525">
              <a:solidFill>
                <a:srgbClr val="F1F1F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41" name="Picture 2"/>
          <p:cNvPicPr/>
          <p:nvPr/>
        </p:nvPicPr>
        <p:blipFill>
          <a:blip r:embed="rId3"/>
          <a:stretch/>
        </p:blipFill>
        <p:spPr>
          <a:xfrm>
            <a:off x="364680" y="61560"/>
            <a:ext cx="980640" cy="65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" name="TextBox 1"/>
          <p:cNvSpPr/>
          <p:nvPr/>
        </p:nvSpPr>
        <p:spPr>
          <a:xfrm>
            <a:off x="628920" y="993240"/>
            <a:ext cx="11459160" cy="57539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Родительское </a:t>
            </a:r>
            <a:r>
              <a:rPr lang="ru-RU" sz="4400" b="1" u="none" strike="noStrike" dirty="0" smtClean="0">
                <a:solidFill>
                  <a:srgbClr val="000000"/>
                </a:solidFill>
                <a:effectLst/>
                <a:uFillTx/>
                <a:latin typeface="Arial"/>
              </a:rPr>
              <a:t>собрание</a:t>
            </a:r>
            <a:endParaRPr lang="ru-RU" sz="4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400" b="1" u="none" strike="noStrike" smtClean="0">
                <a:solidFill>
                  <a:srgbClr val="000000"/>
                </a:solidFill>
                <a:effectLst/>
                <a:uFillTx/>
                <a:latin typeface="Arial"/>
              </a:rPr>
              <a:t>9 классы</a:t>
            </a:r>
            <a:endParaRPr lang="ru-RU" sz="4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Дата: </a:t>
            </a:r>
            <a:r>
              <a:rPr lang="ru-RU" sz="2800" b="0" u="none" strike="noStrike" dirty="0" smtClean="0">
                <a:solidFill>
                  <a:srgbClr val="000000"/>
                </a:solidFill>
                <a:effectLst/>
                <a:uFillTx/>
                <a:latin typeface="Arial"/>
              </a:rPr>
              <a:t>18.09.2025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Вопросы: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Организация учебной деятельности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Требования к внешнему виду учащихся в школе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Олимпиады 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800" b="0" u="none" strike="noStrike" dirty="0" smtClean="0">
                <a:solidFill>
                  <a:srgbClr val="000000"/>
                </a:solidFill>
                <a:effectLst/>
                <a:uFillTx/>
                <a:latin typeface="Arial"/>
              </a:rPr>
              <a:t>Проектная </a:t>
            </a:r>
            <a:r>
              <a:rPr lang="ru-RU" sz="2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деятельность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800" b="0" u="none" strike="noStrike" dirty="0" smtClean="0">
                <a:solidFill>
                  <a:srgbClr val="000000"/>
                </a:solidFill>
                <a:effectLst/>
                <a:uFillTx/>
                <a:latin typeface="Arial"/>
              </a:rPr>
              <a:t>Государственная </a:t>
            </a:r>
            <a:r>
              <a:rPr lang="ru-RU" sz="2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аттестация в </a:t>
            </a:r>
            <a:r>
              <a:rPr lang="ru-RU" sz="2800" b="0" u="none" strike="noStrike" dirty="0" smtClean="0">
                <a:solidFill>
                  <a:srgbClr val="000000"/>
                </a:solidFill>
                <a:effectLst/>
                <a:uFillTx/>
                <a:latin typeface="Arial"/>
              </a:rPr>
              <a:t>9 </a:t>
            </a:r>
            <a:r>
              <a:rPr lang="ru-RU" sz="2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классе</a:t>
            </a:r>
          </a:p>
          <a:p>
            <a:pPr>
              <a:lnSpc>
                <a:spcPct val="100000"/>
              </a:lnSpc>
            </a:pP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dirty="0" smtClean="0">
                <a:latin typeface="Arial Black" pitchFamily="34" charset="0"/>
              </a:rPr>
              <a:t>Результаты ОГЭ 2024-2025</a:t>
            </a:r>
            <a:endParaRPr lang="ru-RU" sz="5400" dirty="0"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451694" y="2306216"/>
            <a:ext cx="12099346" cy="1862584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825717"/>
              </p:ext>
            </p:extLst>
          </p:nvPr>
        </p:nvGraphicFramePr>
        <p:xfrm>
          <a:off x="0" y="-10904"/>
          <a:ext cx="12712699" cy="79401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9439"/>
                <a:gridCol w="1005150"/>
                <a:gridCol w="1085117"/>
                <a:gridCol w="1153040"/>
                <a:gridCol w="1431630"/>
                <a:gridCol w="956139"/>
                <a:gridCol w="685290"/>
                <a:gridCol w="882191"/>
                <a:gridCol w="993114"/>
                <a:gridCol w="1205493"/>
                <a:gridCol w="997412"/>
                <a:gridCol w="1038684"/>
              </a:tblGrid>
              <a:tr h="2077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Русский язык (</a:t>
                      </a:r>
                      <a:r>
                        <a:rPr lang="en-GB" sz="1800" dirty="0">
                          <a:effectLst/>
                          <a:latin typeface="Arial Black" pitchFamily="34" charset="0"/>
                        </a:rPr>
                        <a:t>max</a:t>
                      </a: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 37)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Математика (</a:t>
                      </a:r>
                      <a:r>
                        <a:rPr lang="en-GB" sz="1800">
                          <a:effectLst/>
                          <a:latin typeface="Arial Black" pitchFamily="34" charset="0"/>
                        </a:rPr>
                        <a:t>max</a:t>
                      </a:r>
                      <a:r>
                        <a:rPr lang="ru-RU" sz="1800">
                          <a:effectLst/>
                          <a:latin typeface="Arial Black" pitchFamily="34" charset="0"/>
                        </a:rPr>
                        <a:t> 31)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Английский язык (</a:t>
                      </a:r>
                      <a:r>
                        <a:rPr lang="en-GB" sz="1800">
                          <a:effectLst/>
                          <a:latin typeface="Arial Black" pitchFamily="34" charset="0"/>
                        </a:rPr>
                        <a:t>max</a:t>
                      </a:r>
                      <a:r>
                        <a:rPr lang="ru-RU" sz="1800">
                          <a:effectLst/>
                          <a:latin typeface="Arial Black" pitchFamily="34" charset="0"/>
                        </a:rPr>
                        <a:t> 68)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Обществознание (</a:t>
                      </a:r>
                      <a:r>
                        <a:rPr lang="en-GB" sz="1800">
                          <a:effectLst/>
                          <a:latin typeface="Arial Black" pitchFamily="34" charset="0"/>
                        </a:rPr>
                        <a:t>max</a:t>
                      </a:r>
                      <a:r>
                        <a:rPr lang="ru-RU" sz="1800">
                          <a:effectLst/>
                          <a:latin typeface="Arial Black" pitchFamily="34" charset="0"/>
                        </a:rPr>
                        <a:t> 37)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История (</a:t>
                      </a:r>
                      <a:r>
                        <a:rPr lang="en-GB" sz="1800">
                          <a:effectLst/>
                          <a:latin typeface="Arial Black" pitchFamily="34" charset="0"/>
                        </a:rPr>
                        <a:t>max</a:t>
                      </a:r>
                      <a:r>
                        <a:rPr lang="ru-RU" sz="1800">
                          <a:effectLst/>
                          <a:latin typeface="Arial Black" pitchFamily="34" charset="0"/>
                        </a:rPr>
                        <a:t> 37)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Химия (</a:t>
                      </a:r>
                      <a:r>
                        <a:rPr lang="en-GB" sz="1800">
                          <a:effectLst/>
                          <a:latin typeface="Arial Black" pitchFamily="34" charset="0"/>
                        </a:rPr>
                        <a:t>max</a:t>
                      </a:r>
                      <a:r>
                        <a:rPr lang="ru-RU" sz="1800">
                          <a:effectLst/>
                          <a:latin typeface="Arial Black" pitchFamily="34" charset="0"/>
                        </a:rPr>
                        <a:t> 40)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Биология (</a:t>
                      </a:r>
                      <a:r>
                        <a:rPr lang="en-GB" sz="1800">
                          <a:effectLst/>
                          <a:latin typeface="Arial Black" pitchFamily="34" charset="0"/>
                        </a:rPr>
                        <a:t>max</a:t>
                      </a:r>
                      <a:r>
                        <a:rPr lang="ru-RU" sz="1800">
                          <a:effectLst/>
                          <a:latin typeface="Arial Black" pitchFamily="34" charset="0"/>
                        </a:rPr>
                        <a:t> 48)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География (</a:t>
                      </a:r>
                      <a:r>
                        <a:rPr lang="en-GB" sz="1800">
                          <a:effectLst/>
                          <a:latin typeface="Arial Black" pitchFamily="34" charset="0"/>
                        </a:rPr>
                        <a:t>max</a:t>
                      </a:r>
                      <a:r>
                        <a:rPr lang="ru-RU" sz="1800">
                          <a:effectLst/>
                          <a:latin typeface="Arial Black" pitchFamily="34" charset="0"/>
                        </a:rPr>
                        <a:t> 31)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Информатика (</a:t>
                      </a:r>
                      <a:r>
                        <a:rPr lang="en-GB" sz="1800">
                          <a:effectLst/>
                          <a:latin typeface="Arial Black" pitchFamily="34" charset="0"/>
                        </a:rPr>
                        <a:t>max</a:t>
                      </a:r>
                      <a:r>
                        <a:rPr lang="ru-RU" sz="1800">
                          <a:effectLst/>
                          <a:latin typeface="Arial Black" pitchFamily="34" charset="0"/>
                        </a:rPr>
                        <a:t> 21)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Физика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(</a:t>
                      </a:r>
                      <a:r>
                        <a:rPr lang="en-GB" sz="1800">
                          <a:effectLst/>
                          <a:latin typeface="Arial Black" pitchFamily="34" charset="0"/>
                        </a:rPr>
                        <a:t>max</a:t>
                      </a:r>
                      <a:r>
                        <a:rPr lang="ru-RU" sz="1800">
                          <a:effectLst/>
                          <a:latin typeface="Arial Black" pitchFamily="34" charset="0"/>
                        </a:rPr>
                        <a:t> 45)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Литература (</a:t>
                      </a:r>
                      <a:r>
                        <a:rPr lang="en-GB" sz="1800">
                          <a:effectLst/>
                          <a:latin typeface="Arial Black" pitchFamily="34" charset="0"/>
                        </a:rPr>
                        <a:t>max</a:t>
                      </a:r>
                      <a:r>
                        <a:rPr lang="ru-RU" sz="1800">
                          <a:effectLst/>
                          <a:latin typeface="Arial Black" pitchFamily="34" charset="0"/>
                        </a:rPr>
                        <a:t> 37)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</a:tr>
              <a:tr h="2077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Количество учеников, принявших участие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97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97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84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50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1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7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10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16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16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2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4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</a:tr>
              <a:tr h="2077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Средний балл по школе 2024-2025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31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22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60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29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29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29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40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21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16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29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30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</a:tr>
              <a:tr h="15579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Минимальный балл 2024-2025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21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14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46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20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29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18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Black" pitchFamily="34" charset="0"/>
                        </a:rPr>
                        <a:t>28</a:t>
                      </a:r>
                      <a:endParaRPr lang="ru-RU" sz="180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13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6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26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Black" pitchFamily="34" charset="0"/>
                        </a:rPr>
                        <a:t>24</a:t>
                      </a:r>
                      <a:endParaRPr lang="ru-RU" sz="1800" dirty="0"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26066" marR="2606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606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662" y="165600"/>
            <a:ext cx="12551178" cy="434880"/>
          </a:xfrm>
        </p:spPr>
        <p:txBody>
          <a:bodyPr/>
          <a:lstStyle/>
          <a:p>
            <a:pPr algn="ctr"/>
            <a:r>
              <a:rPr lang="ru-RU" sz="3600" dirty="0" smtClean="0">
                <a:latin typeface="Arial Black" pitchFamily="34" charset="0"/>
              </a:rPr>
              <a:t>ПРИМЕРНЫЕ ДАТЫ РАСПИСАНИЯ ОГЭ </a:t>
            </a:r>
            <a:br>
              <a:rPr lang="ru-RU" sz="3600" dirty="0" smtClean="0">
                <a:latin typeface="Arial Black" pitchFamily="34" charset="0"/>
              </a:rPr>
            </a:br>
            <a:r>
              <a:rPr lang="ru-RU" sz="3600" dirty="0" smtClean="0">
                <a:latin typeface="Arial Black" pitchFamily="34" charset="0"/>
              </a:rPr>
              <a:t>НА 2025-2026</a:t>
            </a:r>
            <a:endParaRPr lang="ru-RU" sz="3600" dirty="0"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739726" y="2234208"/>
            <a:ext cx="11811314" cy="1934592"/>
          </a:xfrm>
        </p:spPr>
        <p:txBody>
          <a:bodyPr/>
          <a:lstStyle/>
          <a:p>
            <a:r>
              <a:rPr lang="ru-RU" sz="4400" u="sng" dirty="0" smtClean="0">
                <a:latin typeface="Arial" pitchFamily="34" charset="0"/>
                <a:cs typeface="Arial" pitchFamily="34" charset="0"/>
              </a:rPr>
              <a:t>Досрочный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— с 22 апреля по 17 мая 2026</a:t>
            </a:r>
          </a:p>
          <a:p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400" u="sng" dirty="0" smtClean="0">
                <a:latin typeface="Arial" pitchFamily="34" charset="0"/>
                <a:cs typeface="Arial" pitchFamily="34" charset="0"/>
              </a:rPr>
              <a:t>Основной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— с 23 мая по 1 июля 2026</a:t>
            </a:r>
          </a:p>
          <a:p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400" u="sng" dirty="0" smtClean="0">
                <a:latin typeface="Arial" pitchFamily="34" charset="0"/>
                <a:cs typeface="Arial" pitchFamily="34" charset="0"/>
              </a:rPr>
              <a:t>Дополнительный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— со 2 сентября 2026 </a:t>
            </a:r>
          </a:p>
        </p:txBody>
      </p:sp>
    </p:spTree>
    <p:extLst>
      <p:ext uri="{BB962C8B-B14F-4D97-AF65-F5344CB8AC3E}">
        <p14:creationId xmlns:p14="http://schemas.microsoft.com/office/powerpoint/2010/main" val="1322556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latin typeface="Arial Black" pitchFamily="34" charset="0"/>
              </a:rPr>
              <a:t>Порядок формирования 10 классов на 2026-2027 учебный год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595710" y="1226096"/>
            <a:ext cx="11955330" cy="576064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dirty="0" smtClean="0"/>
              <a:t>Учет мнения всех участников образовательного процесса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Школа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Родители 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Ученики 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r>
              <a:rPr lang="ru-RU" dirty="0" smtClean="0"/>
              <a:t>2. </a:t>
            </a:r>
            <a:r>
              <a:rPr lang="ru-RU" dirty="0" smtClean="0">
                <a:hlinkClick r:id="rId2"/>
              </a:rPr>
              <a:t>Локальный акт № 22    «Об утверждении Порядка организации индивидуального отбора обучающихся при приеме либо переводе в государственные и муниципальные образовательные организации области для получения основного общего и среднего общего образования с углубленным изучением отдельных учебных предметов или для профильного обучения»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3. Постановление Правительства Вологодской области №122 от 24.02.2014 </a:t>
            </a:r>
            <a:r>
              <a:rPr lang="ru-RU" b="1" dirty="0" smtClean="0">
                <a:hlinkClick r:id="rId3"/>
              </a:rPr>
              <a:t>«Об утверждении Порядка организации индивидуального отбора обучающихся при приеме либо переводе в государственные и муниципальные образовательные организации области для получения основного общего и среднего общего образования с углубленным изучением отдельных учебных предметов или для профильного обучения»</a:t>
            </a:r>
            <a:endParaRPr lang="ru-RU" b="1" dirty="0" smtClean="0"/>
          </a:p>
          <a:p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7654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object 2"/>
          <p:cNvGrpSpPr/>
          <p:nvPr/>
        </p:nvGrpSpPr>
        <p:grpSpPr>
          <a:xfrm>
            <a:off x="-5040" y="14040"/>
            <a:ext cx="12717000" cy="7921440"/>
            <a:chOff x="-5040" y="14040"/>
            <a:chExt cx="12717000" cy="7921440"/>
          </a:xfrm>
        </p:grpSpPr>
        <p:pic>
          <p:nvPicPr>
            <p:cNvPr id="81" name="object 3"/>
            <p:cNvPicPr/>
            <p:nvPr/>
          </p:nvPicPr>
          <p:blipFill>
            <a:blip r:embed="rId2"/>
            <a:stretch/>
          </p:blipFill>
          <p:spPr>
            <a:xfrm>
              <a:off x="-5040" y="28080"/>
              <a:ext cx="11039040" cy="7887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82" name="object 4"/>
            <p:cNvSpPr/>
            <p:nvPr/>
          </p:nvSpPr>
          <p:spPr>
            <a:xfrm>
              <a:off x="6209280" y="14040"/>
              <a:ext cx="6396120" cy="7921440"/>
            </a:xfrm>
            <a:custGeom>
              <a:avLst/>
              <a:gdLst>
                <a:gd name="textAreaLeft" fmla="*/ 0 w 6396120"/>
                <a:gd name="textAreaRight" fmla="*/ 6396480 w 6396120"/>
                <a:gd name="textAreaTop" fmla="*/ 0 h 7921440"/>
                <a:gd name="textAreaBottom" fmla="*/ 7921800 h 7921440"/>
              </a:gdLst>
              <a:ahLst/>
              <a:cxnLst/>
              <a:rect l="textAreaLeft" t="textAreaTop" r="textAreaRight" b="textAreaBottom"/>
              <a:pathLst>
                <a:path w="6396355" h="7921625">
                  <a:moveTo>
                    <a:pt x="6396101" y="0"/>
                  </a:moveTo>
                  <a:lnTo>
                    <a:pt x="0" y="0"/>
                  </a:lnTo>
                  <a:lnTo>
                    <a:pt x="0" y="7921625"/>
                  </a:lnTo>
                  <a:lnTo>
                    <a:pt x="6396101" y="7921625"/>
                  </a:lnTo>
                  <a:lnTo>
                    <a:pt x="6396101" y="0"/>
                  </a:lnTo>
                  <a:close/>
                </a:path>
              </a:pathLst>
            </a:custGeom>
            <a:solidFill>
              <a:srgbClr val="FFFFFF">
                <a:alpha val="64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83" name="object 5"/>
            <p:cNvPicPr/>
            <p:nvPr/>
          </p:nvPicPr>
          <p:blipFill>
            <a:blip r:embed="rId3"/>
            <a:stretch/>
          </p:blipFill>
          <p:spPr>
            <a:xfrm>
              <a:off x="9666000" y="47880"/>
              <a:ext cx="3045960" cy="78872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1708200" y="3276720"/>
            <a:ext cx="11253600" cy="874080"/>
          </a:xfrm>
          <a:prstGeom prst="rect">
            <a:avLst/>
          </a:prstGeom>
          <a:noFill/>
          <a:ln w="0">
            <a:noFill/>
          </a:ln>
        </p:spPr>
        <p:txBody>
          <a:bodyPr lIns="0" tIns="11880" rIns="0" bIns="0" anchor="t">
            <a:spAutoFit/>
          </a:bodyPr>
          <a:lstStyle/>
          <a:p>
            <a:pPr marL="5899320" indent="0">
              <a:lnSpc>
                <a:spcPct val="100000"/>
              </a:lnSpc>
              <a:spcBef>
                <a:spcPts val="96"/>
              </a:spcBef>
              <a:buNone/>
            </a:pPr>
            <a:r>
              <a:rPr lang="ru-RU" sz="2800" b="1" i="1" u="none" strike="noStrike" spc="-20">
                <a:solidFill>
                  <a:srgbClr val="6A2D99"/>
                </a:solidFill>
                <a:effectLst/>
                <a:uFillTx/>
                <a:latin typeface="Arial"/>
              </a:rPr>
              <a:t>Успехов и терпения </a:t>
            </a:r>
            <a:r>
              <a:rPr sz="2800"/>
              <a:t/>
            </a:r>
            <a:br>
              <a:rPr sz="2800"/>
            </a:br>
            <a:r>
              <a:rPr lang="ru-RU" sz="2800" b="1" i="1" u="none" strike="noStrike" spc="-20">
                <a:solidFill>
                  <a:srgbClr val="6A2D99"/>
                </a:solidFill>
                <a:effectLst/>
                <a:uFillTx/>
                <a:latin typeface="Arial"/>
              </a:rPr>
              <a:t>в новом учебном году</a:t>
            </a:r>
            <a:r>
              <a:rPr lang="ru-RU" sz="2800" b="1" i="1" u="none" strike="noStrike" spc="-11">
                <a:solidFill>
                  <a:srgbClr val="6A2D99"/>
                </a:solidFill>
                <a:effectLst/>
                <a:uFillTx/>
                <a:latin typeface="Arial"/>
              </a:rPr>
              <a:t>!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88880" y="533520"/>
            <a:ext cx="11253600" cy="861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ru-RU" sz="2800" b="1" i="1" u="none" strike="noStrike">
                <a:solidFill>
                  <a:srgbClr val="6A2D99"/>
                </a:solidFill>
                <a:effectLst/>
                <a:uFillTx/>
                <a:latin typeface="Arial"/>
              </a:rPr>
              <a:t>1. Организация учебной деятельности</a:t>
            </a:r>
            <a:r>
              <a:rPr sz="2800"/>
              <a:t/>
            </a:r>
            <a:br>
              <a:rPr sz="2800"/>
            </a:br>
            <a:endParaRPr lang="ru-RU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488880" y="1143000"/>
            <a:ext cx="12039120" cy="630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8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Понедельник – пятница – учебные дни в очном формате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8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Суббота – уроки в дистанционном формате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lang="ru-RU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8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3. Обязательная внеурочная деятельность: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800" b="1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Понедельник, 1 урок </a:t>
            </a: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– «Разговоры о важном»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800" b="1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Четверг, 8 урок </a:t>
            </a: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– «Россия - мои горизонты»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lang="ru-RU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«Разговоры о важном» и «Россия — мои горизонты» обязательны к посещению, потому что являются частью внеурочной деятельности, а она включена в образовательную программу, которую школьники обязаны осваивать в силу статьи 43 Федерального закона «Об образовании». Эти занятия направлены на нравственно-патриотическое воспитание, формирование гражданской позиции, ознакомление с историей, культурой и ценностями России, а также на профориентацию. 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45" name="Picture 2" descr="C:\Users\02\Desktop\136o7916sruh09jzkciys6pn7g9zywn0.png"/>
          <p:cNvPicPr/>
          <p:nvPr/>
        </p:nvPicPr>
        <p:blipFill>
          <a:blip r:embed="rId2"/>
          <a:stretch/>
        </p:blipFill>
        <p:spPr>
          <a:xfrm>
            <a:off x="7804080" y="2209680"/>
            <a:ext cx="4816080" cy="1523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1"/>
          <p:cNvSpPr/>
          <p:nvPr/>
        </p:nvSpPr>
        <p:spPr>
          <a:xfrm>
            <a:off x="641520" y="1066680"/>
            <a:ext cx="11581920" cy="1033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8080" tIns="59040" rIns="118080" bIns="5904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Локальный акт №55 Положение о «Единых требованиях к одежде и внешнему виду обучающихся Муниципального автономного общеобразовательного учреждения </a:t>
            </a:r>
          </a:p>
          <a:p>
            <a:pPr>
              <a:lnSpc>
                <a:spcPct val="100000"/>
              </a:lnSpc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«Средняя общеобразовательная школа №1 с углубленным изучением английского языка» </a:t>
            </a:r>
          </a:p>
        </p:txBody>
      </p:sp>
      <p:graphicFrame>
        <p:nvGraphicFramePr>
          <p:cNvPr id="47" name="Таблица 3"/>
          <p:cNvGraphicFramePr/>
          <p:nvPr/>
        </p:nvGraphicFramePr>
        <p:xfrm>
          <a:off x="826200" y="2209680"/>
          <a:ext cx="11211840" cy="4942920"/>
        </p:xfrm>
        <a:graphic>
          <a:graphicData uri="http://schemas.openxmlformats.org/drawingml/2006/table">
            <a:tbl>
              <a:tblPr/>
              <a:tblGrid>
                <a:gridCol w="5348160"/>
                <a:gridCol w="5863680"/>
              </a:tblGrid>
              <a:tr h="492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Юноши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27080" marR="127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Девушки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27080" marR="127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71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- цвет одежды </a:t>
                      </a:r>
                      <a:r>
                        <a:rPr lang="ru-RU" sz="20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черный, синий или темно-серый;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- </a:t>
                      </a:r>
                      <a:r>
                        <a:rPr lang="ru-RU" sz="20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классический костюм</a:t>
                      </a: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 – брюки, пиджак и/или жилет;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- </a:t>
                      </a:r>
                      <a:r>
                        <a:rPr lang="ru-RU" sz="20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рубашка</a:t>
                      </a: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 однотонная, клетчатая, в полоску, без рисунков и надписей, спокойных тонов. В холодное время года рубашка может быть заменена на </a:t>
                      </a:r>
                      <a:r>
                        <a:rPr lang="ru-RU" sz="20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однотонную</a:t>
                      </a: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 </a:t>
                      </a:r>
                      <a:r>
                        <a:rPr lang="ru-RU" sz="20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водолазку (тонкий джемпер). </a:t>
                      </a: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Допускаются рубашки с коротким рукавом. Галстук – по желанию.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27080" marR="127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- цвет одежды </a:t>
                      </a:r>
                      <a:r>
                        <a:rPr lang="ru-RU" sz="20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черный, синий или темно-серый;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- </a:t>
                      </a:r>
                      <a:r>
                        <a:rPr lang="ru-RU" sz="20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фасон – классический</a:t>
                      </a: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;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- </a:t>
                      </a:r>
                      <a:r>
                        <a:rPr lang="ru-RU" sz="20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юбка, пиджак и/или жилет, сарафан</a:t>
                      </a: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;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- </a:t>
                      </a:r>
                      <a:r>
                        <a:rPr lang="ru-RU" sz="20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классические брюки</a:t>
                      </a: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;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- </a:t>
                      </a:r>
                      <a:r>
                        <a:rPr lang="ru-RU" sz="20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блузка</a:t>
                      </a: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 однотонная, клетчатая, в полоску, спокойных тонов, без украшений и надписей. Допускаются блузки с коротким рукавом. В холодное время года блузка может быть заменена на </a:t>
                      </a:r>
                      <a:r>
                        <a:rPr lang="ru-RU" sz="20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однотонную водолазку (тонкий джемпер).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27080" marR="127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23264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Парадная одежда </a:t>
                      </a: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используется обучающимися 1-11 классов на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протокольных, торжественных и праздничных мероприятиях. </a:t>
                      </a:r>
                      <a:r>
                        <a:rPr lang="ru-RU" sz="20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Состоит из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повседневной одежды, дополненной белой блузкой для девочек и девушек, белой рубашкой и галстуком для мальчиков и юношей. 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27080" marR="1270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</a:tbl>
          </a:graphicData>
        </a:graphic>
      </p:graphicFrame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793800" y="380880"/>
            <a:ext cx="10810800" cy="43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ru-RU" sz="2800" b="1" i="1" u="none" strike="noStrike">
                <a:solidFill>
                  <a:srgbClr val="6A2D99"/>
                </a:solidFill>
                <a:effectLst/>
                <a:uFillTx/>
                <a:latin typeface="Arial"/>
              </a:rPr>
              <a:t>2. Требования к внешнему виду учащихся в школе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bject 8"/>
          <p:cNvSpPr/>
          <p:nvPr/>
        </p:nvSpPr>
        <p:spPr>
          <a:xfrm>
            <a:off x="10374840" y="2263680"/>
            <a:ext cx="1241640" cy="56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16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91"/>
              </a:spcBef>
            </a:pPr>
            <a:r>
              <a:rPr lang="ru-RU" sz="22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2</a:t>
            </a:r>
            <a:r>
              <a:rPr lang="ru-RU" sz="2200" b="1" u="none" strike="noStrike" spc="-20">
                <a:solidFill>
                  <a:srgbClr val="FFFFFF"/>
                </a:solidFill>
                <a:effectLst/>
                <a:uFillTx/>
                <a:latin typeface="Arial"/>
              </a:rPr>
              <a:t> </a:t>
            </a:r>
            <a:r>
              <a:rPr lang="ru-RU" sz="2200" b="1" u="none" strike="noStrike" spc="-26">
                <a:solidFill>
                  <a:srgbClr val="FFFFFF"/>
                </a:solidFill>
                <a:effectLst/>
                <a:uFillTx/>
                <a:latin typeface="Arial"/>
              </a:rPr>
              <a:t>399</a:t>
            </a:r>
            <a:endParaRPr lang="ru-RU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26"/>
              </a:spcBef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факты</a:t>
            </a:r>
            <a:r>
              <a:rPr lang="ru-RU" sz="1400" b="0" u="none" strike="noStrike" spc="-6">
                <a:solidFill>
                  <a:srgbClr val="FFFFFF"/>
                </a:solidFill>
                <a:effectLst/>
                <a:uFillTx/>
                <a:latin typeface="Arial"/>
              </a:rPr>
              <a:t> </a:t>
            </a:r>
            <a:r>
              <a:rPr lang="ru-RU" sz="1400" b="0" u="none" strike="noStrike" spc="-11">
                <a:solidFill>
                  <a:srgbClr val="FFFFFF"/>
                </a:solidFill>
                <a:effectLst/>
                <a:uFillTx/>
                <a:latin typeface="Arial"/>
              </a:rPr>
              <a:t>участия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object 16"/>
          <p:cNvSpPr/>
          <p:nvPr/>
        </p:nvSpPr>
        <p:spPr>
          <a:xfrm>
            <a:off x="8200440" y="3267360"/>
            <a:ext cx="1270440" cy="56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880" r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96"/>
              </a:spcBef>
            </a:pPr>
            <a:r>
              <a:rPr lang="ru-RU" sz="22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80</a:t>
            </a:r>
            <a:r>
              <a:rPr lang="ru-RU" sz="2200" b="1" u="none" strike="noStrike" spc="-20">
                <a:solidFill>
                  <a:srgbClr val="FFFFFF"/>
                </a:solidFill>
                <a:effectLst/>
                <a:uFillTx/>
                <a:latin typeface="Arial"/>
              </a:rPr>
              <a:t> </a:t>
            </a:r>
            <a:r>
              <a:rPr lang="ru-RU" sz="22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–</a:t>
            </a:r>
            <a:r>
              <a:rPr lang="ru-RU" sz="2200" b="1" u="none" strike="noStrike" spc="-20">
                <a:solidFill>
                  <a:srgbClr val="FFFFFF"/>
                </a:solidFill>
                <a:effectLst/>
                <a:uFillTx/>
                <a:latin typeface="Arial"/>
              </a:rPr>
              <a:t> 4,9%</a:t>
            </a:r>
            <a:endParaRPr lang="ru-RU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1840">
              <a:lnSpc>
                <a:spcPct val="100000"/>
              </a:lnSpc>
              <a:spcBef>
                <a:spcPts val="20"/>
              </a:spcBef>
            </a:pPr>
            <a:r>
              <a:rPr lang="ru-RU" sz="1400" b="1" u="none" strike="noStrike" spc="-11">
                <a:solidFill>
                  <a:srgbClr val="FFFFFF"/>
                </a:solidFill>
                <a:effectLst/>
                <a:uFillTx/>
                <a:latin typeface="Arial"/>
              </a:rPr>
              <a:t>победителей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object 18"/>
          <p:cNvSpPr/>
          <p:nvPr/>
        </p:nvSpPr>
        <p:spPr>
          <a:xfrm>
            <a:off x="10190520" y="4228920"/>
            <a:ext cx="1581480" cy="56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16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91"/>
              </a:spcBef>
            </a:pPr>
            <a:r>
              <a:rPr lang="ru-RU" sz="2200" b="1" u="none" strike="noStrike" spc="-26">
                <a:solidFill>
                  <a:srgbClr val="FFFFFF"/>
                </a:solidFill>
                <a:effectLst/>
                <a:uFillTx/>
                <a:latin typeface="Arial"/>
              </a:rPr>
              <a:t>409</a:t>
            </a:r>
            <a:endParaRPr lang="ru-RU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дипломы</a:t>
            </a:r>
            <a:r>
              <a:rPr lang="ru-RU" sz="1400" b="0" u="none" strike="noStrike" spc="-26">
                <a:solidFill>
                  <a:srgbClr val="FFFFFF"/>
                </a:solidFill>
                <a:effectLst/>
                <a:uFillTx/>
                <a:latin typeface="Arial"/>
              </a:rPr>
              <a:t> </a:t>
            </a:r>
            <a:r>
              <a:rPr lang="ru-RU" sz="1400" b="0" u="none" strike="noStrike" spc="-11">
                <a:solidFill>
                  <a:srgbClr val="FFFFFF"/>
                </a:solidFill>
                <a:effectLst/>
                <a:uFillTx/>
                <a:latin typeface="Arial"/>
              </a:rPr>
              <a:t>призеров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TextBox 2"/>
          <p:cNvSpPr/>
          <p:nvPr/>
        </p:nvSpPr>
        <p:spPr>
          <a:xfrm>
            <a:off x="685080" y="344520"/>
            <a:ext cx="7546680" cy="51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i="1" u="none" strike="noStrike">
                <a:solidFill>
                  <a:srgbClr val="6A2D99"/>
                </a:solidFill>
                <a:effectLst/>
                <a:uFillTx/>
                <a:latin typeface="Arial"/>
              </a:rPr>
              <a:t>3. Олимпиады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3" name="Picture 2" descr="C:\Users\02\Desktop\6DN2exPjZXsjqDu-vnUZM_QNkznK3nHHrO5r3t7Ldswvswrrllu1-vLw05xdFxJybJdIeUmPsoX-xQrg43SgVWZb.jpg"/>
          <p:cNvPicPr/>
          <p:nvPr/>
        </p:nvPicPr>
        <p:blipFill>
          <a:blip r:embed="rId3"/>
          <a:srcRect b="47095"/>
          <a:stretch/>
        </p:blipFill>
        <p:spPr>
          <a:xfrm>
            <a:off x="642960" y="985320"/>
            <a:ext cx="9753120" cy="6686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 descr="C:\Users\02\Desktop\6DN2exPjZXsjqDu-vnUZM_QNkznK3nHHrO5r3t7Ldswvswrrllu1-vLw05xdFxJybJdIeUmPsoX-xQrg43SgVWZb.jpg"/>
          <p:cNvPicPr/>
          <p:nvPr/>
        </p:nvPicPr>
        <p:blipFill>
          <a:blip r:embed="rId3"/>
          <a:srcRect b="47095"/>
          <a:stretch/>
        </p:blipFill>
        <p:spPr>
          <a:xfrm>
            <a:off x="2508480" y="380880"/>
            <a:ext cx="9143640" cy="6268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" name="object 8"/>
          <p:cNvSpPr/>
          <p:nvPr/>
        </p:nvSpPr>
        <p:spPr>
          <a:xfrm>
            <a:off x="10374840" y="2263680"/>
            <a:ext cx="1241640" cy="56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16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91"/>
              </a:spcBef>
            </a:pPr>
            <a:r>
              <a:rPr lang="ru-RU" sz="22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2</a:t>
            </a:r>
            <a:r>
              <a:rPr lang="ru-RU" sz="2200" b="1" u="none" strike="noStrike" spc="-20">
                <a:solidFill>
                  <a:srgbClr val="FFFFFF"/>
                </a:solidFill>
                <a:effectLst/>
                <a:uFillTx/>
                <a:latin typeface="Arial"/>
              </a:rPr>
              <a:t> </a:t>
            </a:r>
            <a:r>
              <a:rPr lang="ru-RU" sz="2200" b="1" u="none" strike="noStrike" spc="-26">
                <a:solidFill>
                  <a:srgbClr val="FFFFFF"/>
                </a:solidFill>
                <a:effectLst/>
                <a:uFillTx/>
                <a:latin typeface="Arial"/>
              </a:rPr>
              <a:t>399</a:t>
            </a:r>
            <a:endParaRPr lang="ru-RU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26"/>
              </a:spcBef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факты</a:t>
            </a:r>
            <a:r>
              <a:rPr lang="ru-RU" sz="1400" b="0" u="none" strike="noStrike" spc="-6">
                <a:solidFill>
                  <a:srgbClr val="FFFFFF"/>
                </a:solidFill>
                <a:effectLst/>
                <a:uFillTx/>
                <a:latin typeface="Arial"/>
              </a:rPr>
              <a:t> </a:t>
            </a:r>
            <a:r>
              <a:rPr lang="ru-RU" sz="1400" b="0" u="none" strike="noStrike" spc="-11">
                <a:solidFill>
                  <a:srgbClr val="FFFFFF"/>
                </a:solidFill>
                <a:effectLst/>
                <a:uFillTx/>
                <a:latin typeface="Arial"/>
              </a:rPr>
              <a:t>участия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object 16"/>
          <p:cNvSpPr/>
          <p:nvPr/>
        </p:nvSpPr>
        <p:spPr>
          <a:xfrm>
            <a:off x="8200440" y="3267360"/>
            <a:ext cx="1270440" cy="56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880" r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96"/>
              </a:spcBef>
            </a:pPr>
            <a:r>
              <a:rPr lang="ru-RU" sz="22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80</a:t>
            </a:r>
            <a:r>
              <a:rPr lang="ru-RU" sz="2200" b="1" u="none" strike="noStrike" spc="-20">
                <a:solidFill>
                  <a:srgbClr val="FFFFFF"/>
                </a:solidFill>
                <a:effectLst/>
                <a:uFillTx/>
                <a:latin typeface="Arial"/>
              </a:rPr>
              <a:t> </a:t>
            </a:r>
            <a:r>
              <a:rPr lang="ru-RU" sz="22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–</a:t>
            </a:r>
            <a:r>
              <a:rPr lang="ru-RU" sz="2200" b="1" u="none" strike="noStrike" spc="-20">
                <a:solidFill>
                  <a:srgbClr val="FFFFFF"/>
                </a:solidFill>
                <a:effectLst/>
                <a:uFillTx/>
                <a:latin typeface="Arial"/>
              </a:rPr>
              <a:t> 4,9%</a:t>
            </a:r>
            <a:endParaRPr lang="ru-RU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1840">
              <a:lnSpc>
                <a:spcPct val="100000"/>
              </a:lnSpc>
              <a:spcBef>
                <a:spcPts val="20"/>
              </a:spcBef>
            </a:pPr>
            <a:r>
              <a:rPr lang="ru-RU" sz="1400" b="1" u="none" strike="noStrike" spc="-11">
                <a:solidFill>
                  <a:srgbClr val="FFFFFF"/>
                </a:solidFill>
                <a:effectLst/>
                <a:uFillTx/>
                <a:latin typeface="Arial"/>
              </a:rPr>
              <a:t>победителей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object 18"/>
          <p:cNvSpPr/>
          <p:nvPr/>
        </p:nvSpPr>
        <p:spPr>
          <a:xfrm>
            <a:off x="10190520" y="4228920"/>
            <a:ext cx="1581480" cy="56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16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91"/>
              </a:spcBef>
            </a:pPr>
            <a:r>
              <a:rPr lang="ru-RU" sz="2200" b="1" u="none" strike="noStrike" spc="-26">
                <a:solidFill>
                  <a:srgbClr val="FFFFFF"/>
                </a:solidFill>
                <a:effectLst/>
                <a:uFillTx/>
                <a:latin typeface="Arial"/>
              </a:rPr>
              <a:t>409</a:t>
            </a:r>
            <a:endParaRPr lang="ru-RU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дипломы</a:t>
            </a:r>
            <a:r>
              <a:rPr lang="ru-RU" sz="1400" b="0" u="none" strike="noStrike" spc="-26">
                <a:solidFill>
                  <a:srgbClr val="FFFFFF"/>
                </a:solidFill>
                <a:effectLst/>
                <a:uFillTx/>
                <a:latin typeface="Arial"/>
              </a:rPr>
              <a:t> </a:t>
            </a:r>
            <a:r>
              <a:rPr lang="ru-RU" sz="1400" b="0" u="none" strike="noStrike" spc="-11">
                <a:solidFill>
                  <a:srgbClr val="FFFFFF"/>
                </a:solidFill>
                <a:effectLst/>
                <a:uFillTx/>
                <a:latin typeface="Arial"/>
              </a:rPr>
              <a:t>призеров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TextBox 2"/>
          <p:cNvSpPr/>
          <p:nvPr/>
        </p:nvSpPr>
        <p:spPr>
          <a:xfrm>
            <a:off x="412920" y="268200"/>
            <a:ext cx="7546680" cy="51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i="1" u="none" strike="noStrike">
                <a:solidFill>
                  <a:srgbClr val="6A2D99"/>
                </a:solidFill>
                <a:effectLst/>
                <a:uFillTx/>
                <a:latin typeface="Arial"/>
              </a:rPr>
              <a:t>3. Олимпиады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9" name="Picture 2" descr="C:\Users\02\Desktop\6DN2exPjZXsjqDu-vnUZM_QNkznK3nHHrO5r3t7Ldswvswrrllu1-vLw05xdFxJybJdIeUmPsoX-xQrg43SgVWZb.jpg"/>
          <p:cNvPicPr/>
          <p:nvPr/>
        </p:nvPicPr>
        <p:blipFill>
          <a:blip r:embed="rId3"/>
          <a:srcRect t="52223"/>
          <a:stretch/>
        </p:blipFill>
        <p:spPr>
          <a:xfrm>
            <a:off x="2527560" y="2175840"/>
            <a:ext cx="9105840" cy="56376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870120" y="228600"/>
            <a:ext cx="11253600" cy="43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ru-RU" sz="2800" b="1" i="1" u="none" strike="noStrike">
                <a:solidFill>
                  <a:srgbClr val="6A2D99"/>
                </a:solidFill>
                <a:effectLst/>
                <a:uFillTx/>
                <a:latin typeface="Arial"/>
              </a:rPr>
              <a:t>Дополнительный ресурсы для подготовки к олимпиадам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488880" y="762120"/>
            <a:ext cx="12061800" cy="664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Бесплатные курсы платформы «Сириус»</a:t>
            </a:r>
            <a:r>
              <a:rPr lang="en-US" sz="2400" b="0" u="sng" strike="noStrike">
                <a:solidFill>
                  <a:schemeClr val="dk1"/>
                </a:solidFill>
                <a:effectLst/>
                <a:uFillTx/>
                <a:latin typeface="Calibri"/>
                <a:hlinkClick r:id="rId2"/>
              </a:rPr>
              <a:t> </a:t>
            </a:r>
            <a:r>
              <a:rPr lang="ru-RU" sz="2400" b="0" u="sng" strike="noStrike">
                <a:solidFill>
                  <a:schemeClr val="dk1"/>
                </a:solidFill>
                <a:effectLst/>
                <a:uFillTx/>
                <a:latin typeface="Calibri"/>
                <a:hlinkClick r:id="rId2"/>
              </a:rPr>
              <a:t> </a:t>
            </a:r>
            <a:r>
              <a:rPr lang="en-US" sz="2400" b="0" u="sng" strike="noStrike">
                <a:solidFill>
                  <a:schemeClr val="dk1"/>
                </a:solidFill>
                <a:effectLst/>
                <a:uFillTx/>
                <a:latin typeface="Calibri"/>
                <a:hlinkClick r:id="rId2"/>
              </a:rPr>
              <a:t>https://edu.sirius.online/#/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Математика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Искусственный интеллект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Программирование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Лингвистика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Физика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Химия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Биология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Тренировка перед РЭ ВсОШ по математике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Тренировка перед РЭ ВсОШ по химии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2. Программы в центре «Импульс» (на конкурсной основе)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3. Олимпиадный банк заданий 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Муниципальный уровень - </a:t>
            </a:r>
            <a:r>
              <a:rPr lang="en-US" sz="2400" b="0" u="sng" strike="noStrike">
                <a:solidFill>
                  <a:schemeClr val="dk1"/>
                </a:solidFill>
                <a:effectLst/>
                <a:uFillTx/>
                <a:latin typeface="Calibri"/>
                <a:hlinkClick r:id="rId3"/>
              </a:rPr>
              <a:t>https://cpk.edu35.ru/vsosh/kollektsiya-olimpiadnykh-zadanij</a:t>
            </a: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Региональный и заключительный уровни </a:t>
            </a:r>
            <a:r>
              <a:rPr lang="ru-RU" sz="2400" b="0" u="sng" strike="noStrike">
                <a:solidFill>
                  <a:schemeClr val="dk1"/>
                </a:solidFill>
                <a:effectLst/>
                <a:uFillTx/>
                <a:latin typeface="Calibri"/>
                <a:hlinkClick r:id="rId4"/>
              </a:rPr>
              <a:t>- </a:t>
            </a:r>
            <a:r>
              <a:rPr lang="en-US" sz="2400" b="0" u="sng" strike="noStrike">
                <a:solidFill>
                  <a:schemeClr val="dk1"/>
                </a:solidFill>
                <a:effectLst/>
                <a:uFillTx/>
                <a:latin typeface="Calibri"/>
                <a:hlinkClick r:id="rId4"/>
              </a:rPr>
              <a:t>https://olimpiada.ru/article/721</a:t>
            </a: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lang="ru-RU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4. Внеурочные занятия (задания олимпиадного уровня)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88880" y="152280"/>
            <a:ext cx="11253600" cy="43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ru-RU" sz="2800" b="1" i="1" dirty="0">
                <a:solidFill>
                  <a:srgbClr val="6A2D99"/>
                </a:solidFill>
                <a:latin typeface="Arial"/>
              </a:rPr>
              <a:t>4</a:t>
            </a:r>
            <a:r>
              <a:rPr lang="ru-RU" sz="2800" b="1" i="1" u="none" strike="noStrike" dirty="0" smtClean="0">
                <a:solidFill>
                  <a:srgbClr val="6A2D99"/>
                </a:solidFill>
                <a:effectLst/>
                <a:uFillTx/>
                <a:latin typeface="Arial"/>
              </a:rPr>
              <a:t>. </a:t>
            </a:r>
            <a:r>
              <a:rPr lang="ru-RU" sz="2800" b="1" i="1" u="none" strike="noStrike" dirty="0">
                <a:solidFill>
                  <a:srgbClr val="6A2D99"/>
                </a:solidFill>
                <a:effectLst/>
                <a:uFillTx/>
                <a:latin typeface="Arial"/>
              </a:rPr>
              <a:t>Проектная деятельность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412920" y="609480"/>
            <a:ext cx="11963160" cy="2554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ru-RU" sz="28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Локальный акт №33 «Положение  об учебно-исследовательской и проектной работе»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lang="ru-RU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lang="ru-RU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aphicFrame>
        <p:nvGraphicFramePr>
          <p:cNvPr id="75" name="Таблица 5"/>
          <p:cNvGraphicFramePr/>
          <p:nvPr>
            <p:extLst>
              <p:ext uri="{D42A27DB-BD31-4B8C-83A1-F6EECF244321}">
                <p14:modId xmlns:p14="http://schemas.microsoft.com/office/powerpoint/2010/main" val="2388905294"/>
              </p:ext>
            </p:extLst>
          </p:nvPr>
        </p:nvGraphicFramePr>
        <p:xfrm>
          <a:off x="488880" y="1600200"/>
          <a:ext cx="11277360" cy="640080"/>
        </p:xfrm>
        <a:graphic>
          <a:graphicData uri="http://schemas.openxmlformats.org/drawingml/2006/table">
            <a:tbl>
              <a:tblPr/>
              <a:tblGrid>
                <a:gridCol w="1248840"/>
                <a:gridCol w="5358240"/>
                <a:gridCol w="4670280"/>
              </a:tblGrid>
              <a:tr h="276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9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1480" marR="51480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Учебные предметы, курсы ВУД и социальное проектирование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1480" marR="51480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Индивидуальный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1480" marR="51480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6" name="Таблица 6"/>
          <p:cNvGraphicFramePr/>
          <p:nvPr/>
        </p:nvGraphicFramePr>
        <p:xfrm>
          <a:off x="488880" y="2514600"/>
          <a:ext cx="11353680" cy="3561588"/>
        </p:xfrm>
        <a:graphic>
          <a:graphicData uri="http://schemas.openxmlformats.org/drawingml/2006/table">
            <a:tbl>
              <a:tblPr/>
              <a:tblGrid>
                <a:gridCol w="2245680"/>
                <a:gridCol w="9108000"/>
              </a:tblGrid>
              <a:tr h="1120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8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7-10 класс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6120" marR="6120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1. Титульный лист (Приложение 3)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2. Оглавление  (Приложение 4)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3. Введение (актуальность темы, определение цели и задач, используемые источники, методы (Приложение 6), планируемые результаты УИР/ Проекта) 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4. Основная часть (может быть разделена на несколько глав, посвященных разным аспектам выбранной темы).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5. Заключение (подведение итогов исследования/проекта, обобщение и формулировка выводов, соответствие результатов работы поставленной цели).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6. Список литературы (Приложение 5)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7. Приложения (схемы, графики, таблицы, иллюстрации, справки).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8. Продукт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6120" marR="6120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7" name="TextBox 7"/>
          <p:cNvSpPr/>
          <p:nvPr/>
        </p:nvSpPr>
        <p:spPr>
          <a:xfrm>
            <a:off x="717480" y="6172200"/>
            <a:ext cx="1021032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Защита в конце 3 четверти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88880" y="609480"/>
            <a:ext cx="11734560" cy="43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ru-RU" sz="2800" b="1" i="1" u="none" strike="noStrike" dirty="0" smtClean="0">
                <a:solidFill>
                  <a:srgbClr val="6A2D99"/>
                </a:solidFill>
                <a:effectLst/>
                <a:uFillTx/>
                <a:latin typeface="Arial"/>
              </a:rPr>
              <a:t>5. Государственная итоговая аттестация в 9 </a:t>
            </a:r>
            <a:r>
              <a:rPr lang="ru-RU" sz="2800" b="1" i="1" u="none" strike="noStrike" dirty="0">
                <a:solidFill>
                  <a:srgbClr val="6A2D99"/>
                </a:solidFill>
                <a:effectLst/>
                <a:uFillTx/>
                <a:latin typeface="Arial"/>
              </a:rPr>
              <a:t>классах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1027758" y="2162200"/>
            <a:ext cx="11297160" cy="2985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ru-RU" sz="3200" b="1" u="sng" strike="noStrike" dirty="0" smtClean="0">
                <a:solidFill>
                  <a:srgbClr val="000000"/>
                </a:solidFill>
                <a:effectLst/>
                <a:uFillTx/>
                <a:latin typeface="Calibri"/>
              </a:rPr>
              <a:t>2 обязательных предмета</a:t>
            </a: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ru-RU" sz="2800" dirty="0" smtClean="0">
                <a:solidFill>
                  <a:srgbClr val="000000"/>
                </a:solidFill>
                <a:latin typeface="Calibri"/>
              </a:rPr>
              <a:t>Русский язык</a:t>
            </a: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ru-RU" sz="2800" b="0" u="none" strike="noStrike" dirty="0" smtClean="0">
                <a:solidFill>
                  <a:srgbClr val="000000"/>
                </a:solidFill>
                <a:effectLst/>
                <a:uFillTx/>
                <a:latin typeface="Calibri"/>
              </a:rPr>
              <a:t>Математика </a:t>
            </a:r>
          </a:p>
          <a:p>
            <a:pPr marL="457200" indent="-457200">
              <a:lnSpc>
                <a:spcPct val="100000"/>
              </a:lnSpc>
              <a:buFontTx/>
              <a:buChar char="-"/>
            </a:pPr>
            <a:endParaRPr lang="ru-RU" sz="2800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ru-RU" sz="3200" b="1" u="sng" strike="noStrike" dirty="0" smtClean="0">
                <a:solidFill>
                  <a:srgbClr val="000000"/>
                </a:solidFill>
                <a:effectLst/>
                <a:uFillTx/>
                <a:latin typeface="Calibri"/>
              </a:rPr>
              <a:t>2 предмета по выбору</a:t>
            </a: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ru-RU" sz="2800" dirty="0" smtClean="0"/>
              <a:t>литература, история, обществознание, иностранные языки</a:t>
            </a: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ru-RU" sz="2800" dirty="0" smtClean="0"/>
              <a:t>биология, химия, физика, география</a:t>
            </a: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ru-RU" sz="2800" dirty="0" smtClean="0"/>
              <a:t>информатика и ИКТ</a:t>
            </a: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lang="ru-RU" sz="2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lang="ru-RU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lang="ru-RU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lang="ru-RU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740969" cy="7891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300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F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2309</TotalTime>
  <Words>751</Words>
  <Application>Microsoft Office PowerPoint</Application>
  <PresentationFormat>Произвольный</PresentationFormat>
  <Paragraphs>174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 PowerPoint</vt:lpstr>
      <vt:lpstr>1. Организация учебной деятельности </vt:lpstr>
      <vt:lpstr>2. Требования к внешнему виду учащихся в школе</vt:lpstr>
      <vt:lpstr>Презентация PowerPoint</vt:lpstr>
      <vt:lpstr>Презентация PowerPoint</vt:lpstr>
      <vt:lpstr>Дополнительный ресурсы для подготовки к олимпиадам</vt:lpstr>
      <vt:lpstr>4. Проектная деятельность</vt:lpstr>
      <vt:lpstr>5. Государственная итоговая аттестация в 9 классах</vt:lpstr>
      <vt:lpstr>Презентация PowerPoint</vt:lpstr>
      <vt:lpstr>Результаты ОГЭ 2024-2025</vt:lpstr>
      <vt:lpstr>ПРИМЕРНЫЕ ДАТЫ РАСПИСАНИЯ ОГЭ  НА 2025-2026</vt:lpstr>
      <vt:lpstr>Порядок формирования 10 классов на 2026-2027 учебный год</vt:lpstr>
      <vt:lpstr>Успехов и терпения  в новом учебном году!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ВРЕМЯ ОБРАЗОВАНИЯ: ТРАДИЦИИ, ПЕРСПЕКТИВЫ, ВЕКТОРЫ РАЗВИТИЯ</dc:title>
  <dc:creator>01</dc:creator>
  <cp:lastModifiedBy>01</cp:lastModifiedBy>
  <cp:revision>201</cp:revision>
  <dcterms:created xsi:type="dcterms:W3CDTF">2022-08-26T12:14:32Z</dcterms:created>
  <dcterms:modified xsi:type="dcterms:W3CDTF">2025-09-18T13:16:34Z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Microsoft® PowerPoint® 2010</vt:lpwstr>
  </property>
  <property fmtid="{D5CDD505-2E9C-101B-9397-08002B2CF9AE}" pid="3" name="Notes">
    <vt:i4>4</vt:i4>
  </property>
  <property fmtid="{D5CDD505-2E9C-101B-9397-08002B2CF9AE}" pid="4" name="PresentationFormat">
    <vt:lpwstr>Произвольный</vt:lpwstr>
  </property>
  <property fmtid="{D5CDD505-2E9C-101B-9397-08002B2CF9AE}" pid="5" name="Producer">
    <vt:lpwstr>ABBYY PDF Transformer+</vt:lpwstr>
  </property>
  <property fmtid="{D5CDD505-2E9C-101B-9397-08002B2CF9AE}" pid="6" name="Slides">
    <vt:i4>12</vt:i4>
  </property>
</Properties>
</file>